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5"/>
  </p:handoutMasterIdLst>
  <p:sldIdLst>
    <p:sldId id="279" r:id="rId2"/>
    <p:sldId id="323" r:id="rId3"/>
  </p:sldIdLst>
  <p:sldSz cx="18288000" cy="10287000"/>
  <p:notesSz cx="7010400" cy="12039600"/>
  <p:embeddedFontLst>
    <p:embeddedFont>
      <p:font typeface="Gabriel Sans Condensed" charset="0"/>
      <p:regular r:id="rId6"/>
    </p:embeddedFont>
    <p:embeddedFont>
      <p:font typeface="Calibri" pitchFamily="34" charset="0"/>
      <p:regular r:id="rId7"/>
      <p:bold r:id="rId8"/>
      <p:italic r:id="rId9"/>
      <p:boldItalic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792">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CC"/>
    <a:srgbClr val="660066"/>
    <a:srgbClr val="800080"/>
    <a:srgbClr val="531CA4"/>
    <a:srgbClr val="6923CF"/>
    <a:srgbClr val="6200C4"/>
    <a:srgbClr val="5400A8"/>
    <a:srgbClr val="9933FF"/>
    <a:srgbClr val="9900CC"/>
    <a:srgbClr val="99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83678" autoAdjust="0"/>
  </p:normalViewPr>
  <p:slideViewPr>
    <p:cSldViewPr>
      <p:cViewPr varScale="1">
        <p:scale>
          <a:sx n="67" d="100"/>
          <a:sy n="67" d="100"/>
        </p:scale>
        <p:origin x="1296" y="14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4044" y="-90"/>
      </p:cViewPr>
      <p:guideLst>
        <p:guide orient="horz" pos="3792"/>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presProps" Target="presProps.xml"/><Relationship Id="rId5" Type="http://schemas.openxmlformats.org/officeDocument/2006/relationships/handoutMaster" Target="handoutMasters/handoutMaster1.xml"/><Relationship Id="rId10" Type="http://schemas.openxmlformats.org/officeDocument/2006/relationships/font" Target="fonts/font5.fntdata"/><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6023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602392"/>
          </a:xfrm>
          <a:prstGeom prst="rect">
            <a:avLst/>
          </a:prstGeom>
        </p:spPr>
        <p:txBody>
          <a:bodyPr vert="horz" lIns="91440" tIns="45720" rIns="91440" bIns="45720" rtlCol="0"/>
          <a:lstStyle>
            <a:lvl1pPr algn="r">
              <a:defRPr sz="1200"/>
            </a:lvl1pPr>
          </a:lstStyle>
          <a:p>
            <a:fld id="{DBCC983B-D073-4A82-95E1-F4F9D41B0E89}" type="datetimeFigureOut">
              <a:rPr lang="en-US" smtClean="0"/>
              <a:pPr/>
              <a:t>8/7/2022</a:t>
            </a:fld>
            <a:endParaRPr lang="en-US" dirty="0"/>
          </a:p>
        </p:txBody>
      </p:sp>
      <p:sp>
        <p:nvSpPr>
          <p:cNvPr id="4" name="Footer Placeholder 3"/>
          <p:cNvSpPr>
            <a:spLocks noGrp="1"/>
          </p:cNvSpPr>
          <p:nvPr>
            <p:ph type="ftr" sz="quarter" idx="2"/>
          </p:nvPr>
        </p:nvSpPr>
        <p:spPr>
          <a:xfrm>
            <a:off x="1" y="11435153"/>
            <a:ext cx="3038475" cy="602392"/>
          </a:xfrm>
          <a:prstGeom prst="rect">
            <a:avLst/>
          </a:prstGeom>
        </p:spPr>
        <p:txBody>
          <a:bodyPr vert="horz" lIns="91440" tIns="45720" rIns="91440" bIns="45720" rtlCol="0" anchor="b"/>
          <a:lstStyle>
            <a:lvl1pPr algn="l">
              <a:defRPr sz="1200"/>
            </a:lvl1pPr>
          </a:lstStyle>
          <a:p>
            <a:r>
              <a:rPr lang="en-US" dirty="0"/>
              <a:t>Page 1</a:t>
            </a:r>
          </a:p>
        </p:txBody>
      </p:sp>
      <p:sp>
        <p:nvSpPr>
          <p:cNvPr id="5" name="Slide Number Placeholder 4"/>
          <p:cNvSpPr>
            <a:spLocks noGrp="1"/>
          </p:cNvSpPr>
          <p:nvPr>
            <p:ph type="sldNum" sz="quarter" idx="3"/>
          </p:nvPr>
        </p:nvSpPr>
        <p:spPr>
          <a:xfrm>
            <a:off x="3970339" y="11435153"/>
            <a:ext cx="3038475" cy="602392"/>
          </a:xfrm>
          <a:prstGeom prst="rect">
            <a:avLst/>
          </a:prstGeom>
        </p:spPr>
        <p:txBody>
          <a:bodyPr vert="horz" lIns="91440" tIns="45720" rIns="91440" bIns="45720" rtlCol="0" anchor="b"/>
          <a:lstStyle>
            <a:lvl1pPr algn="r">
              <a:defRPr sz="1200"/>
            </a:lvl1pPr>
          </a:lstStyle>
          <a:p>
            <a:fld id="{C972843C-0BEE-4703-8BB4-B5A8D9182717}" type="slidenum">
              <a:rPr lang="en-US" smtClean="0"/>
              <a:pPr/>
              <a:t>‹#›</a:t>
            </a:fld>
            <a:endParaRPr lang="en-US" dirty="0"/>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50453" cy="45148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6" y="1"/>
            <a:ext cx="4050453" cy="451485"/>
          </a:xfrm>
          <a:prstGeom prst="rect">
            <a:avLst/>
          </a:prstGeom>
        </p:spPr>
        <p:txBody>
          <a:bodyPr vert="horz" lIns="93177" tIns="46589" rIns="93177" bIns="46589" rtlCol="0"/>
          <a:lstStyle>
            <a:lvl1pPr algn="r">
              <a:defRPr sz="1200"/>
            </a:lvl1pPr>
          </a:lstStyle>
          <a:p>
            <a:fld id="{B7268E1E-0E44-426D-905E-8AD9B19D2182}" type="datetimeFigureOut">
              <a:rPr lang="cs-CZ" smtClean="0"/>
              <a:pPr/>
              <a:t>07.08.2022</a:t>
            </a:fld>
            <a:endParaRPr lang="cs-CZ"/>
          </a:p>
        </p:txBody>
      </p:sp>
      <p:sp>
        <p:nvSpPr>
          <p:cNvPr id="4" name="Slide Image Placeholder 3"/>
          <p:cNvSpPr>
            <a:spLocks noGrp="1" noRot="1" noChangeAspect="1"/>
          </p:cNvSpPr>
          <p:nvPr>
            <p:ph type="sldImg" idx="2"/>
          </p:nvPr>
        </p:nvSpPr>
        <p:spPr>
          <a:xfrm>
            <a:off x="1670050" y="674688"/>
            <a:ext cx="6007100" cy="3379787"/>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4280746"/>
            <a:ext cx="7477760" cy="405709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1" y="8561494"/>
            <a:ext cx="4050453" cy="449396"/>
          </a:xfrm>
          <a:prstGeom prst="rect">
            <a:avLst/>
          </a:prstGeom>
        </p:spPr>
        <p:txBody>
          <a:bodyPr vert="horz" lIns="93177" tIns="46589" rIns="93177" bIns="46589" rtlCol="0" anchor="b"/>
          <a:lstStyle>
            <a:lvl1pPr algn="l">
              <a:defRPr sz="1200"/>
            </a:lvl1pPr>
          </a:lstStyle>
          <a:p>
            <a:r>
              <a:rPr lang="cs-CZ"/>
              <a:t>Page 1</a:t>
            </a:r>
          </a:p>
        </p:txBody>
      </p:sp>
      <p:sp>
        <p:nvSpPr>
          <p:cNvPr id="7" name="Slide Number Placeholder 6"/>
          <p:cNvSpPr>
            <a:spLocks noGrp="1"/>
          </p:cNvSpPr>
          <p:nvPr>
            <p:ph type="sldNum" sz="quarter" idx="5"/>
          </p:nvPr>
        </p:nvSpPr>
        <p:spPr>
          <a:xfrm>
            <a:off x="5295126" y="8561494"/>
            <a:ext cx="4050453" cy="449396"/>
          </a:xfrm>
          <a:prstGeom prst="rect">
            <a:avLst/>
          </a:prstGeom>
        </p:spPr>
        <p:txBody>
          <a:bodyPr vert="horz" lIns="93177" tIns="46589" rIns="93177" bIns="46589" rtlCol="0" anchor="b"/>
          <a:lstStyle>
            <a:lvl1pPr algn="r">
              <a:defRPr sz="1200"/>
            </a:lvl1pPr>
          </a:lstStyle>
          <a:p>
            <a:fld id="{871B2431-D351-4C6E-A3CF-9DFAC0E3E050}" type="slidenum">
              <a:rPr lang="cs-CZ" smtClean="0"/>
              <a:pPr/>
              <a:t>‹#›</a:t>
            </a:fld>
            <a:endParaRPr lang="cs-CZ"/>
          </a:p>
        </p:txBody>
      </p:sp>
    </p:spTree>
    <p:extLst>
      <p:ext uri="{BB962C8B-B14F-4D97-AF65-F5344CB8AC3E}">
        <p14:creationId xmlns:p14="http://schemas.microsoft.com/office/powerpoint/2010/main" xmlns="" val="1798889115"/>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CA" sz="1200" kern="1200" dirty="0" smtClean="0">
                <a:solidFill>
                  <a:schemeClr val="tx1"/>
                </a:solidFill>
                <a:latin typeface="+mn-lt"/>
                <a:ea typeface="+mn-ea"/>
                <a:cs typeface="+mn-cs"/>
              </a:rPr>
              <a:t>This is the timeline</a:t>
            </a:r>
            <a:r>
              <a:rPr lang="en-CA" sz="1200" kern="1200" baseline="0" dirty="0" smtClean="0">
                <a:solidFill>
                  <a:schemeClr val="tx1"/>
                </a:solidFill>
                <a:latin typeface="+mn-lt"/>
                <a:ea typeface="+mn-ea"/>
                <a:cs typeface="+mn-cs"/>
              </a:rPr>
              <a:t> for the program of events….</a:t>
            </a:r>
          </a:p>
          <a:p>
            <a:pPr lvl="0"/>
            <a:endParaRPr lang="en-CA" sz="1200" kern="1200" baseline="0" dirty="0" smtClean="0">
              <a:solidFill>
                <a:schemeClr val="tx1"/>
              </a:solidFill>
              <a:latin typeface="+mn-lt"/>
              <a:ea typeface="+mn-ea"/>
              <a:cs typeface="+mn-cs"/>
            </a:endParaRPr>
          </a:p>
          <a:p>
            <a:pPr lvl="0"/>
            <a:endParaRPr lang="en-US" sz="1200" kern="1200" dirty="0">
              <a:solidFill>
                <a:schemeClr val="tx1"/>
              </a:solidFill>
              <a:latin typeface="+mn-lt"/>
              <a:ea typeface="+mn-ea"/>
              <a:cs typeface="+mn-cs"/>
            </a:endParaRPr>
          </a:p>
        </p:txBody>
      </p:sp>
      <p:sp>
        <p:nvSpPr>
          <p:cNvPr id="4" name="Footer Placeholder 3"/>
          <p:cNvSpPr>
            <a:spLocks noGrp="1"/>
          </p:cNvSpPr>
          <p:nvPr>
            <p:ph type="ftr" sz="quarter" idx="10"/>
          </p:nvPr>
        </p:nvSpPr>
        <p:spPr/>
        <p:txBody>
          <a:bodyPr/>
          <a:lstStyle/>
          <a:p>
            <a:r>
              <a:rPr lang="cs-CZ" smtClean="0"/>
              <a:t>Page 1</a:t>
            </a:r>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CA" sz="1200" kern="1200" dirty="0" smtClean="0">
                <a:solidFill>
                  <a:schemeClr val="tx1"/>
                </a:solidFill>
                <a:latin typeface="+mn-lt"/>
                <a:ea typeface="+mn-ea"/>
                <a:cs typeface="+mn-cs"/>
              </a:rPr>
              <a:t>This is the timeline</a:t>
            </a:r>
            <a:r>
              <a:rPr lang="en-CA" sz="1200" kern="1200" baseline="0" dirty="0" smtClean="0">
                <a:solidFill>
                  <a:schemeClr val="tx1"/>
                </a:solidFill>
                <a:latin typeface="+mn-lt"/>
                <a:ea typeface="+mn-ea"/>
                <a:cs typeface="+mn-cs"/>
              </a:rPr>
              <a:t> for the program of events….</a:t>
            </a:r>
          </a:p>
          <a:p>
            <a:pPr lvl="0"/>
            <a:endParaRPr lang="en-CA" sz="1200" kern="1200" baseline="0" dirty="0" smtClean="0">
              <a:solidFill>
                <a:schemeClr val="tx1"/>
              </a:solidFill>
              <a:latin typeface="+mn-lt"/>
              <a:ea typeface="+mn-ea"/>
              <a:cs typeface="+mn-cs"/>
            </a:endParaRPr>
          </a:p>
          <a:p>
            <a:pPr lvl="0"/>
            <a:endParaRPr lang="en-US" sz="1200" kern="1200" dirty="0">
              <a:solidFill>
                <a:schemeClr val="tx1"/>
              </a:solidFill>
              <a:latin typeface="+mn-lt"/>
              <a:ea typeface="+mn-ea"/>
              <a:cs typeface="+mn-cs"/>
            </a:endParaRPr>
          </a:p>
        </p:txBody>
      </p:sp>
      <p:sp>
        <p:nvSpPr>
          <p:cNvPr id="4" name="Footer Placeholder 3"/>
          <p:cNvSpPr>
            <a:spLocks noGrp="1"/>
          </p:cNvSpPr>
          <p:nvPr>
            <p:ph type="ftr" sz="quarter" idx="10"/>
          </p:nvPr>
        </p:nvSpPr>
        <p:spPr/>
        <p:txBody>
          <a:bodyPr/>
          <a:lstStyle/>
          <a:p>
            <a:r>
              <a:rPr lang="cs-CZ" smtClean="0"/>
              <a:t>Page 1</a:t>
            </a:r>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74639"/>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600200"/>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73050"/>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8/7/2022</a:t>
            </a:fld>
            <a:endParaRPr lang="en-US" dirty="0"/>
          </a:p>
        </p:txBody>
      </p:sp>
      <p:sp>
        <p:nvSpPr>
          <p:cNvPr id="5" name="Footer Placeholder 4"/>
          <p:cNvSpPr>
            <a:spLocks noGrp="1"/>
          </p:cNvSpPr>
          <p:nvPr>
            <p:ph type="ftr" sz="quarter" idx="3"/>
          </p:nvPr>
        </p:nvSpPr>
        <p:spPr>
          <a:xfrm>
            <a:off x="3124202"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4.svg"/><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8.svg"/><Relationship Id="rId5" Type="http://schemas.openxmlformats.org/officeDocument/2006/relationships/image" Target="../media/image2.svg"/><Relationship Id="rId10" Type="http://schemas.openxmlformats.org/officeDocument/2006/relationships/image" Target="../media/image4.png"/><Relationship Id="rId9"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4.svg"/><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8.svg"/><Relationship Id="rId5" Type="http://schemas.openxmlformats.org/officeDocument/2006/relationships/image" Target="../media/image2.svg"/><Relationship Id="rId10" Type="http://schemas.openxmlformats.org/officeDocument/2006/relationships/image" Target="../media/image4.png"/><Relationship Id="rId9"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0" y="495300"/>
            <a:ext cx="18288000" cy="1025922"/>
          </a:xfrm>
          <a:prstGeom prst="rect">
            <a:avLst/>
          </a:prstGeom>
        </p:spPr>
        <p:txBody>
          <a:bodyPr wrap="square" lIns="0" tIns="0" rIns="0" bIns="0" rtlCol="0" anchor="t">
            <a:spAutoFit/>
          </a:bodyPr>
          <a:lstStyle/>
          <a:p>
            <a:pPr algn="ctr">
              <a:lnSpc>
                <a:spcPts val="4000"/>
              </a:lnSpc>
            </a:pPr>
            <a:r>
              <a:rPr lang="en-CA" sz="4800" dirty="0" smtClean="0">
                <a:solidFill>
                  <a:srgbClr val="96695E"/>
                </a:solidFill>
                <a:latin typeface="Gabriel Sans Condensed"/>
              </a:rPr>
              <a:t>IDEAS4GE Community Building Event Program</a:t>
            </a:r>
          </a:p>
          <a:p>
            <a:pPr algn="ctr">
              <a:lnSpc>
                <a:spcPts val="4000"/>
              </a:lnSpc>
            </a:pPr>
            <a:r>
              <a:rPr lang="en-CA" sz="5400" dirty="0" smtClean="0"/>
              <a:t> </a:t>
            </a:r>
            <a:r>
              <a:rPr lang="en-CA" sz="2800" dirty="0" smtClean="0"/>
              <a:t>Connect-Share-Understand &amp; Spark Impactful Solutions</a:t>
            </a:r>
            <a:endParaRPr lang="en-US" sz="2800" dirty="0" smtClean="0"/>
          </a:p>
        </p:txBody>
      </p:sp>
      <p:sp>
        <p:nvSpPr>
          <p:cNvPr id="8" name="Rectangle 7"/>
          <p:cNvSpPr/>
          <p:nvPr/>
        </p:nvSpPr>
        <p:spPr>
          <a:xfrm>
            <a:off x="1447800" y="1638300"/>
            <a:ext cx="15392400" cy="8063746"/>
          </a:xfrm>
          <a:prstGeom prst="rect">
            <a:avLst/>
          </a:prstGeom>
        </p:spPr>
        <p:txBody>
          <a:bodyPr wrap="square">
            <a:spAutoFit/>
          </a:bodyPr>
          <a:lstStyle/>
          <a:p>
            <a:r>
              <a:rPr lang="en-US" sz="2400" b="1" dirty="0" smtClean="0"/>
              <a:t>1:00 - MC: Welcome Introduce – Land Acknowledgement</a:t>
            </a:r>
            <a:endParaRPr lang="en-US" sz="2400" dirty="0" smtClean="0"/>
          </a:p>
          <a:p>
            <a:r>
              <a:rPr lang="en-US" dirty="0" smtClean="0"/>
              <a:t> </a:t>
            </a:r>
            <a:r>
              <a:rPr lang="en-US" sz="2000" dirty="0" smtClean="0"/>
              <a:t>BPW Canada President – Karin Gorgerat/Ministerial Greetings </a:t>
            </a:r>
          </a:p>
          <a:p>
            <a:r>
              <a:rPr lang="en-US" b="1" dirty="0" smtClean="0"/>
              <a:t/>
            </a:r>
            <a:br>
              <a:rPr lang="en-US" b="1" dirty="0" smtClean="0"/>
            </a:br>
            <a:r>
              <a:rPr lang="en-US" sz="2400" b="1" dirty="0" smtClean="0"/>
              <a:t>1:30 - MC: Panel/Q&amp;A </a:t>
            </a:r>
            <a:r>
              <a:rPr lang="en-US" sz="2000" b="1" dirty="0" smtClean="0"/>
              <a:t>Discussion </a:t>
            </a:r>
            <a:r>
              <a:rPr lang="en-US" sz="2000" dirty="0" smtClean="0"/>
              <a:t>- </a:t>
            </a:r>
            <a:r>
              <a:rPr lang="en-US" sz="2000" b="1" dirty="0" smtClean="0"/>
              <a:t>Multi-stakeholder "Partnerships in Action“ - </a:t>
            </a:r>
            <a:r>
              <a:rPr lang="en-US" sz="2000" dirty="0" smtClean="0"/>
              <a:t>followed by Q&amp;A </a:t>
            </a:r>
          </a:p>
          <a:p>
            <a:r>
              <a:rPr lang="en-US" sz="2000" dirty="0" smtClean="0"/>
              <a:t>Multi-Stakeholder Panellists include the following; The 50-30 Challenge-Eco-system partners &amp; supporters; (Wendy Cukier-Diversity Institute (Di), </a:t>
            </a:r>
            <a:r>
              <a:rPr lang="en-US" sz="2000" dirty="0" smtClean="0"/>
              <a:t>Ann Deer-Smith School of </a:t>
            </a:r>
            <a:r>
              <a:rPr lang="en-US" sz="2000" dirty="0" smtClean="0"/>
              <a:t>Business-Queen’s, Kendall </a:t>
            </a:r>
            <a:r>
              <a:rPr lang="en-US" sz="2000" dirty="0" smtClean="0"/>
              <a:t>Forde-Egale and </a:t>
            </a:r>
            <a:r>
              <a:rPr lang="en-US" sz="2000" dirty="0" smtClean="0"/>
              <a:t>Claudia Dessanti-Ontario Chamber of Commerce}. </a:t>
            </a:r>
          </a:p>
          <a:p>
            <a:r>
              <a:rPr lang="en-US" b="1" dirty="0" smtClean="0"/>
              <a:t>        </a:t>
            </a:r>
            <a:endParaRPr lang="en-US" dirty="0" smtClean="0"/>
          </a:p>
          <a:p>
            <a:r>
              <a:rPr lang="en-US" b="1" dirty="0" smtClean="0"/>
              <a:t>         - </a:t>
            </a:r>
            <a:r>
              <a:rPr lang="en-US" sz="2400" b="1" dirty="0" smtClean="0"/>
              <a:t>KPMG Introduction to the What Works Tool Kit</a:t>
            </a:r>
            <a:r>
              <a:rPr lang="en-US" sz="2000" b="1" dirty="0" smtClean="0"/>
              <a:t> </a:t>
            </a:r>
            <a:r>
              <a:rPr lang="en-US" sz="2000" dirty="0" smtClean="0"/>
              <a:t>- following the panel. </a:t>
            </a:r>
          </a:p>
          <a:p>
            <a:r>
              <a:rPr lang="en-US" sz="2000" dirty="0" smtClean="0"/>
              <a:t>            (TEAM: Armughan Ahmad, Silvia Gonzalez-Zamora, Oriana Vaccarino, Eesha Patel, Nathalie Dupuis, William Sawkiw). </a:t>
            </a:r>
            <a:r>
              <a:rPr lang="en-US" dirty="0" smtClean="0"/>
              <a:t/>
            </a:r>
            <a:br>
              <a:rPr lang="en-US" dirty="0" smtClean="0"/>
            </a:br>
            <a:endParaRPr lang="en-US" dirty="0" smtClean="0"/>
          </a:p>
          <a:p>
            <a:pPr algn="ctr"/>
            <a:r>
              <a:rPr lang="en-US" sz="2400" dirty="0" smtClean="0"/>
              <a:t>  </a:t>
            </a:r>
            <a:r>
              <a:rPr lang="en-US" sz="2400" b="1" dirty="0" smtClean="0"/>
              <a:t>  2:35 - Stretch...</a:t>
            </a:r>
            <a:r>
              <a:rPr lang="en-US" dirty="0" smtClean="0"/>
              <a:t/>
            </a:r>
            <a:br>
              <a:rPr lang="en-US" dirty="0" smtClean="0"/>
            </a:br>
            <a:endParaRPr lang="en-US" dirty="0" smtClean="0"/>
          </a:p>
          <a:p>
            <a:r>
              <a:rPr lang="en-US" sz="2400" b="1" dirty="0" smtClean="0"/>
              <a:t>2:45 - IDEAS4GE Innovation Challenge Activity </a:t>
            </a:r>
            <a:r>
              <a:rPr lang="en-US" dirty="0" smtClean="0"/>
              <a:t>-</a:t>
            </a:r>
            <a:r>
              <a:rPr lang="en-US" sz="2000" dirty="0" smtClean="0"/>
              <a:t> Lead Virtual Facilitator: Erica Wright-WEKH (Di) will engage participants in an interactive solution-building session. (in-person table work/break-out rooms virtually)                         </a:t>
            </a:r>
          </a:p>
          <a:p>
            <a:r>
              <a:rPr lang="en-US" sz="2000" dirty="0" smtClean="0"/>
              <a:t>Our goal for the IDEAS4GE Innovation Challenge is to provide participants with the opportunity to apply insights and lessons learned from the panel and the Tool Kit to their own lived experiences and the organizations within their realm of influence. Participants are comprised of stakeholders from small/medium enterprises, big businesses, labour and trade associations, civil society, non-profit organizations, and government at all levels.</a:t>
            </a:r>
          </a:p>
          <a:p>
            <a:endParaRPr lang="en-US" dirty="0" smtClean="0"/>
          </a:p>
          <a:p>
            <a:r>
              <a:rPr lang="en-US" sz="2400" b="1" dirty="0" smtClean="0"/>
              <a:t>4:00 - Innovation Challenge Report-out </a:t>
            </a:r>
            <a:r>
              <a:rPr lang="en-US" dirty="0" smtClean="0"/>
              <a:t/>
            </a:r>
            <a:br>
              <a:rPr lang="en-US" dirty="0" smtClean="0"/>
            </a:br>
            <a:endParaRPr lang="en-US" dirty="0" smtClean="0"/>
          </a:p>
          <a:p>
            <a:r>
              <a:rPr lang="en-US" sz="2400" b="1" dirty="0" smtClean="0"/>
              <a:t>4:15 – Putting IDEAS into Action: </a:t>
            </a:r>
            <a:r>
              <a:rPr lang="en-US" sz="2000" dirty="0" smtClean="0"/>
              <a:t>Nicole Francoeur, Howspace and Sheila Crook, IDEAS Project Liaison - Invitation to the IDEAS4GE Multi-Stakeholder online Community &amp; Digital Collaborative </a:t>
            </a:r>
            <a:r>
              <a:rPr lang="en-US" sz="2000" dirty="0" smtClean="0"/>
              <a:t>Solution-Building </a:t>
            </a:r>
            <a:r>
              <a:rPr lang="en-US" sz="2000" dirty="0" smtClean="0"/>
              <a:t>Virtual Workspace</a:t>
            </a:r>
          </a:p>
          <a:p>
            <a:endParaRPr lang="en-US" dirty="0" smtClean="0"/>
          </a:p>
          <a:p>
            <a:r>
              <a:rPr lang="en-US" sz="2400" b="1" dirty="0" smtClean="0"/>
              <a:t>4:30 Wrap-up</a:t>
            </a:r>
            <a:endParaRPr lang="en-US" dirty="0"/>
          </a:p>
        </p:txBody>
      </p:sp>
      <p:pic>
        <p:nvPicPr>
          <p:cNvPr id="6" name="Picture 3"/>
          <p:cNvPicPr>
            <a:picLocks noChangeAspect="1"/>
          </p:cNvPicPr>
          <p:nvPr/>
        </p:nvPicPr>
        <p:blipFill>
          <a:blip r:embed="rId3" cstate="print">
            <a:alphaModFix amt="21999"/>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5638800" y="-1104900"/>
            <a:ext cx="8857785" cy="8525618"/>
          </a:xfrm>
          <a:prstGeom prst="rect">
            <a:avLst/>
          </a:prstGeom>
        </p:spPr>
      </p:pic>
      <p:pic>
        <p:nvPicPr>
          <p:cNvPr id="9" name="Picture 4"/>
          <p:cNvPicPr>
            <a:picLocks noChangeAspect="1"/>
          </p:cNvPicPr>
          <p:nvPr/>
        </p:nvPicPr>
        <p:blipFill>
          <a:blip r:embed="rId6" cstate="print">
            <a:alphaModFix amt="21999"/>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6653687">
            <a:off x="10292408" y="4036395"/>
            <a:ext cx="9957653" cy="8663157"/>
          </a:xfrm>
          <a:prstGeom prst="rect">
            <a:avLst/>
          </a:prstGeom>
        </p:spPr>
      </p:pic>
      <p:pic>
        <p:nvPicPr>
          <p:cNvPr id="10" name="Picture 5"/>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4726396">
            <a:off x="-4789108" y="-290634"/>
            <a:ext cx="5318268" cy="8429531"/>
          </a:xfrm>
          <a:prstGeom prst="rect">
            <a:avLst/>
          </a:prstGeom>
        </p:spPr>
      </p:pic>
      <p:pic>
        <p:nvPicPr>
          <p:cNvPr id="11" name="Picture 6"/>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2788089">
            <a:off x="16009377" y="2322617"/>
            <a:ext cx="6565563" cy="10406512"/>
          </a:xfrm>
          <a:prstGeom prst="rect">
            <a:avLst/>
          </a:prstGeom>
        </p:spPr>
      </p:pic>
      <p:pic>
        <p:nvPicPr>
          <p:cNvPr id="12" name="Picture 2" descr="E:\CCEWBPWC IDEAS Project\BPWC CCEW Project\Project Committees\Committees &amp;  Mtgs\Community Building\BPWCCEW Event Aug2022\Prommotion\Social media promotion\website\IDEAS Bulb.png"/>
          <p:cNvPicPr>
            <a:picLocks noChangeAspect="1" noChangeArrowheads="1"/>
          </p:cNvPicPr>
          <p:nvPr/>
        </p:nvPicPr>
        <p:blipFill>
          <a:blip r:embed="rId12" cstate="print"/>
          <a:srcRect/>
          <a:stretch>
            <a:fillRect/>
          </a:stretch>
        </p:blipFill>
        <p:spPr bwMode="auto">
          <a:xfrm>
            <a:off x="16383000" y="190500"/>
            <a:ext cx="1656746" cy="1616931"/>
          </a:xfrm>
          <a:prstGeom prst="rect">
            <a:avLst/>
          </a:prstGeom>
          <a:noFill/>
        </p:spPr>
      </p:pic>
      <p:sp>
        <p:nvSpPr>
          <p:cNvPr id="13" name="TextBox 12"/>
          <p:cNvSpPr txBox="1"/>
          <p:nvPr/>
        </p:nvSpPr>
        <p:spPr>
          <a:xfrm>
            <a:off x="15697200" y="8572500"/>
            <a:ext cx="2057400" cy="1200329"/>
          </a:xfrm>
          <a:prstGeom prst="rect">
            <a:avLst/>
          </a:prstGeom>
          <a:noFill/>
        </p:spPr>
        <p:txBody>
          <a:bodyPr wrap="square" rtlCol="0">
            <a:spAutoFit/>
          </a:bodyPr>
          <a:lstStyle/>
          <a:p>
            <a:r>
              <a:rPr lang="en-CA" dirty="0" smtClean="0"/>
              <a:t>Insert QRL Code for Bios and Sponsors ?</a:t>
            </a:r>
          </a:p>
          <a:p>
            <a:endParaRPr lang="en-CA"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0" y="342900"/>
            <a:ext cx="18288000" cy="1505412"/>
          </a:xfrm>
          <a:prstGeom prst="rect">
            <a:avLst/>
          </a:prstGeom>
        </p:spPr>
        <p:txBody>
          <a:bodyPr wrap="square" lIns="0" tIns="0" rIns="0" bIns="0" rtlCol="0" anchor="t">
            <a:spAutoFit/>
          </a:bodyPr>
          <a:lstStyle/>
          <a:p>
            <a:pPr algn="ctr">
              <a:lnSpc>
                <a:spcPts val="4000"/>
              </a:lnSpc>
            </a:pPr>
            <a:r>
              <a:rPr lang="fr-FR" sz="4400" dirty="0" smtClean="0">
                <a:solidFill>
                  <a:srgbClr val="96695E"/>
                </a:solidFill>
                <a:latin typeface="Gabriel Sans Condensed"/>
              </a:rPr>
              <a:t>Programme d’événements de renforcement communautaire IDEAS4GE </a:t>
            </a:r>
            <a:r>
              <a:rPr lang="fr-FR" sz="2800" dirty="0" smtClean="0"/>
              <a:t>Connectez-partagez-comprenez et déclenchez des solutions percutantes</a:t>
            </a:r>
            <a:br>
              <a:rPr lang="fr-FR" sz="2800" dirty="0" smtClean="0"/>
            </a:br>
            <a:endParaRPr lang="en-US" sz="2800" dirty="0" smtClean="0"/>
          </a:p>
        </p:txBody>
      </p:sp>
      <p:sp>
        <p:nvSpPr>
          <p:cNvPr id="8" name="Rectangle 7"/>
          <p:cNvSpPr/>
          <p:nvPr/>
        </p:nvSpPr>
        <p:spPr>
          <a:xfrm>
            <a:off x="609600" y="1714500"/>
            <a:ext cx="16687800" cy="8079135"/>
          </a:xfrm>
          <a:prstGeom prst="rect">
            <a:avLst/>
          </a:prstGeom>
        </p:spPr>
        <p:txBody>
          <a:bodyPr wrap="square">
            <a:spAutoFit/>
          </a:bodyPr>
          <a:lstStyle/>
          <a:p>
            <a:pPr algn="ctr"/>
            <a:r>
              <a:rPr lang="fr-FR" sz="2400" b="1" dirty="0" smtClean="0"/>
              <a:t>Programme : 12h30-13h00 Inscription - Réseautage</a:t>
            </a:r>
            <a:endParaRPr lang="fr-FR" sz="2400" dirty="0" smtClean="0"/>
          </a:p>
          <a:p>
            <a:r>
              <a:rPr lang="fr-FR" sz="2400" b="1" dirty="0" smtClean="0"/>
              <a:t>13h00 - Présentation de bienvenue - Reconnaissance du terrain</a:t>
            </a:r>
            <a:endParaRPr lang="fr-FR" sz="2400" dirty="0" smtClean="0"/>
          </a:p>
          <a:p>
            <a:r>
              <a:rPr lang="fr-FR" sz="2400" dirty="0" smtClean="0"/>
              <a:t>Présidente de BPW Canada – Karin Gorgerat/Salutations ministérielles</a:t>
            </a:r>
          </a:p>
          <a:p>
            <a:endParaRPr lang="fr-FR" sz="500" dirty="0" smtClean="0"/>
          </a:p>
          <a:p>
            <a:r>
              <a:rPr lang="fr-FR" sz="2400" b="1" dirty="0" smtClean="0"/>
              <a:t>13 h 15 - MC : Table ronde/questions-réponses - "Partenariats en action" </a:t>
            </a:r>
            <a:r>
              <a:rPr lang="fr-FR" sz="2400" dirty="0" smtClean="0"/>
              <a:t>multipartite - suivi d'une période de questions-réponses</a:t>
            </a:r>
          </a:p>
          <a:p>
            <a:r>
              <a:rPr lang="fr-FR" sz="2400" dirty="0" smtClean="0"/>
              <a:t>Les panélistes multipartites comprennent les éléments suivants ; Les partenaires et supporters du Défi 50-30-</a:t>
            </a:r>
            <a:r>
              <a:rPr lang="fr-FR" sz="2400" dirty="0" smtClean="0"/>
              <a:t>Eco-système</a:t>
            </a:r>
            <a:r>
              <a:rPr lang="fr-FR" sz="2400" dirty="0" smtClean="0"/>
              <a:t>; (Wendy Cukier-Diversity Institute (Di), </a:t>
            </a:r>
            <a:r>
              <a:rPr lang="fr-FR" sz="2400" dirty="0" smtClean="0"/>
              <a:t>Ann Deer-Smith Business </a:t>
            </a:r>
            <a:r>
              <a:rPr lang="fr-FR" sz="2400" dirty="0" smtClean="0"/>
              <a:t>School-Queens, Kendall </a:t>
            </a:r>
            <a:r>
              <a:rPr lang="fr-FR" sz="2400" dirty="0" smtClean="0"/>
              <a:t>Forde-Egale, Claudia Dessanti-Chambre de commerce de </a:t>
            </a:r>
            <a:r>
              <a:rPr lang="fr-FR" sz="2400" dirty="0" smtClean="0"/>
              <a:t>l'Ontario}.</a:t>
            </a:r>
            <a:endParaRPr lang="fr-FR" sz="2400" dirty="0" smtClean="0"/>
          </a:p>
          <a:p>
            <a:pPr lvl="1"/>
            <a:r>
              <a:rPr lang="fr-FR" sz="2400" b="1" dirty="0" smtClean="0"/>
              <a:t>- KPMG Introduction to the What Works Tool Kit - suite au panel</a:t>
            </a:r>
            <a:endParaRPr lang="fr-FR" sz="2400" dirty="0" smtClean="0"/>
          </a:p>
          <a:p>
            <a:pPr lvl="1"/>
            <a:r>
              <a:rPr lang="fr-FR" sz="2400" dirty="0" smtClean="0"/>
              <a:t>(ÉQUIPE : </a:t>
            </a:r>
            <a:r>
              <a:rPr lang="en-US" sz="2400" dirty="0" smtClean="0"/>
              <a:t>Armughan Ahmad, Silvia Gonzalez-Zamora, Oriana Vaccarino, Eesha Patel, Nathalie Dupuis, William Sawkiw). </a:t>
            </a:r>
          </a:p>
          <a:p>
            <a:pPr lvl="1" algn="ctr"/>
            <a:r>
              <a:rPr lang="fr-FR" sz="2400" b="1" dirty="0" smtClean="0"/>
              <a:t>2h30- Étirez-vous...</a:t>
            </a:r>
            <a:endParaRPr lang="fr-FR" sz="2400" dirty="0" smtClean="0"/>
          </a:p>
          <a:p>
            <a:r>
              <a:rPr lang="fr-FR" sz="2400" b="1" dirty="0" smtClean="0"/>
              <a:t>14h45 - Activité du défi de l'innovation IDEAS4GE - Facilitatrice virtuelle principale </a:t>
            </a:r>
            <a:r>
              <a:rPr lang="fr-FR" sz="2400" dirty="0" smtClean="0"/>
              <a:t>: Erica Wright</a:t>
            </a:r>
          </a:p>
          <a:p>
            <a:r>
              <a:rPr lang="fr-FR" sz="2400" dirty="0" smtClean="0"/>
              <a:t>Les participants participent à une séance interactive de recherche de solutions. (travail de table en personne/salles de sous- </a:t>
            </a:r>
          </a:p>
          <a:p>
            <a:r>
              <a:rPr lang="fr-FR" sz="2400" dirty="0" smtClean="0"/>
              <a:t>commission virtuellement)</a:t>
            </a:r>
          </a:p>
          <a:p>
            <a:r>
              <a:rPr lang="fr-FR" sz="2400" dirty="0" smtClean="0"/>
              <a:t>Le défi de l'innovation IDEAS4GE offre aux participants la possibilité d'appliquer les idées et les leçons apprises du panel et de la trousse d'outils à leurs propres expériences vécues et aux organisations. Les participants sont composés de parties prenantes de petites et moyennes entreprises, de grandes entreprises, d'associations syndicales et commerciales, de la société civile, d'organisations à but non lucratif et de gouvernements à tous les niveaux.</a:t>
            </a:r>
          </a:p>
          <a:p>
            <a:endParaRPr lang="fr-FR" sz="500" dirty="0" smtClean="0"/>
          </a:p>
          <a:p>
            <a:r>
              <a:rPr lang="fr-FR" sz="2400" b="1" dirty="0" smtClean="0"/>
              <a:t>16h00 - Compte-rendu du Challenge de l'Innovation</a:t>
            </a:r>
          </a:p>
          <a:p>
            <a:endParaRPr lang="fr-FR" sz="500" dirty="0" smtClean="0"/>
          </a:p>
          <a:p>
            <a:r>
              <a:rPr lang="fr-FR" sz="2400" b="1" dirty="0" smtClean="0"/>
              <a:t>16h15 - Mettre les IDÉES en action : </a:t>
            </a:r>
            <a:r>
              <a:rPr lang="en-US" sz="2400" dirty="0" smtClean="0"/>
              <a:t>Nicole Francoeur, Howspace and Sheila Crook, IDEAS Project Liaison </a:t>
            </a:r>
            <a:endParaRPr lang="fr-FR" sz="2400" dirty="0" smtClean="0"/>
          </a:p>
          <a:p>
            <a:endParaRPr lang="fr-FR" sz="500" b="1" dirty="0" smtClean="0"/>
          </a:p>
          <a:p>
            <a:r>
              <a:rPr lang="fr-FR" sz="2400" b="1" dirty="0" smtClean="0"/>
              <a:t>16 h 30 Récapitulation</a:t>
            </a:r>
            <a:endParaRPr lang="fr-FR" sz="2400" b="1" dirty="0"/>
          </a:p>
        </p:txBody>
      </p:sp>
      <p:pic>
        <p:nvPicPr>
          <p:cNvPr id="6" name="Picture 3"/>
          <p:cNvPicPr>
            <a:picLocks noChangeAspect="1"/>
          </p:cNvPicPr>
          <p:nvPr/>
        </p:nvPicPr>
        <p:blipFill>
          <a:blip r:embed="rId3" cstate="print">
            <a:alphaModFix amt="21999"/>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3810000" y="-1104900"/>
            <a:ext cx="8857785" cy="8525618"/>
          </a:xfrm>
          <a:prstGeom prst="rect">
            <a:avLst/>
          </a:prstGeom>
        </p:spPr>
      </p:pic>
      <p:pic>
        <p:nvPicPr>
          <p:cNvPr id="9" name="Picture 4"/>
          <p:cNvPicPr>
            <a:picLocks noChangeAspect="1"/>
          </p:cNvPicPr>
          <p:nvPr/>
        </p:nvPicPr>
        <p:blipFill>
          <a:blip r:embed="rId6" cstate="print">
            <a:alphaModFix amt="21999"/>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6653687">
            <a:off x="14864407" y="4112596"/>
            <a:ext cx="9957653" cy="8663157"/>
          </a:xfrm>
          <a:prstGeom prst="rect">
            <a:avLst/>
          </a:prstGeom>
        </p:spPr>
      </p:pic>
      <p:pic>
        <p:nvPicPr>
          <p:cNvPr id="10" name="Picture 5"/>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4726396">
            <a:off x="-2659134" y="1157165"/>
            <a:ext cx="5318268" cy="8429531"/>
          </a:xfrm>
          <a:prstGeom prst="rect">
            <a:avLst/>
          </a:prstGeom>
        </p:spPr>
      </p:pic>
      <p:pic>
        <p:nvPicPr>
          <p:cNvPr id="11" name="Picture 6"/>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2788089">
            <a:off x="16009376" y="3008416"/>
            <a:ext cx="6565563" cy="10406512"/>
          </a:xfrm>
          <a:prstGeom prst="rect">
            <a:avLst/>
          </a:prstGeom>
        </p:spPr>
      </p:pic>
      <p:pic>
        <p:nvPicPr>
          <p:cNvPr id="12" name="Picture 2" descr="E:\CCEWBPWC IDEAS Project\BPWC CCEW Project\Project Committees\Committees &amp;  Mtgs\Community Building\BPWCCEW Event Aug2022\Prommotion\Social media promotion\website\IDEAS Bulb.png"/>
          <p:cNvPicPr>
            <a:picLocks noChangeAspect="1" noChangeArrowheads="1"/>
          </p:cNvPicPr>
          <p:nvPr/>
        </p:nvPicPr>
        <p:blipFill>
          <a:blip r:embed="rId12" cstate="print"/>
          <a:srcRect/>
          <a:stretch>
            <a:fillRect/>
          </a:stretch>
        </p:blipFill>
        <p:spPr bwMode="auto">
          <a:xfrm>
            <a:off x="16306800" y="1028700"/>
            <a:ext cx="1656746" cy="1616931"/>
          </a:xfrm>
          <a:prstGeom prst="rect">
            <a:avLst/>
          </a:prstGeom>
          <a:noFill/>
        </p:spPr>
      </p:pic>
      <p:sp>
        <p:nvSpPr>
          <p:cNvPr id="13" name="TextBox 12"/>
          <p:cNvSpPr txBox="1"/>
          <p:nvPr/>
        </p:nvSpPr>
        <p:spPr>
          <a:xfrm>
            <a:off x="15773400" y="8572500"/>
            <a:ext cx="2057400" cy="1200329"/>
          </a:xfrm>
          <a:prstGeom prst="rect">
            <a:avLst/>
          </a:prstGeom>
          <a:noFill/>
        </p:spPr>
        <p:txBody>
          <a:bodyPr wrap="square" rtlCol="0">
            <a:spAutoFit/>
          </a:bodyPr>
          <a:lstStyle/>
          <a:p>
            <a:r>
              <a:rPr lang="en-CA" dirty="0" smtClean="0"/>
              <a:t>Insert QRL Code for Bios and Sponsors ?</a:t>
            </a:r>
          </a:p>
          <a:p>
            <a:endParaRPr lang="en-CA"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4629</TotalTime>
  <Words>188</Words>
  <Application>Microsoft Office PowerPoint</Application>
  <PresentationFormat>Custom</PresentationFormat>
  <Paragraphs>43</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Gabriel Sans Condensed</vt:lpstr>
      <vt:lpstr>Calibri</vt:lpstr>
      <vt:lpstr>Office Theme</vt:lpstr>
      <vt:lpstr>Slide 1</vt:lpstr>
      <vt:lpstr>Slide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Blobs Basic Simple Presentation</dc:title>
  <dc:creator>Sheila &amp; Mike Crook</dc:creator>
  <cp:lastModifiedBy>SCrook</cp:lastModifiedBy>
  <cp:revision>188</cp:revision>
  <dcterms:created xsi:type="dcterms:W3CDTF">2006-08-16T00:00:00Z</dcterms:created>
  <dcterms:modified xsi:type="dcterms:W3CDTF">2022-08-07T19:17:47Z</dcterms:modified>
  <dc:identifier>DAFCOTPY61Y</dc:identifier>
</cp:coreProperties>
</file>